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0" name="Shape 11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/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le Text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3" name="Body Level One…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Text"/>
          <p:cNvSpPr/>
          <p:nvPr>
            <p:ph type="title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02" name="Body Level One…"/>
          <p:cNvSpPr/>
          <p:nvPr>
            <p:ph type="body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30" name="Body Level One…"/>
          <p:cNvSpPr/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9" name="Body Level One…"/>
          <p:cNvSpPr/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/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Body Level One…"/>
          <p:cNvSpPr/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400"/>
            </a:lvl1pPr>
            <a:lvl2pPr marL="0" indent="457200">
              <a:buSzTx/>
              <a:buFontTx/>
              <a:buNone/>
              <a:defRPr b="1" sz="2400"/>
            </a:lvl2pPr>
            <a:lvl3pPr marL="0" indent="914400">
              <a:buSzTx/>
              <a:buFontTx/>
              <a:buNone/>
              <a:defRPr b="1" sz="2400"/>
            </a:lvl3pPr>
            <a:lvl4pPr marL="0" indent="1371600">
              <a:buSzTx/>
              <a:buFontTx/>
              <a:buNone/>
              <a:defRPr b="1" sz="2400"/>
            </a:lvl4pPr>
            <a:lvl5pPr marL="0" indent="1828800"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/>
          <p:nvPr>
            <p:ph type="body" sz="quarter" idx="1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b="1" sz="2400"/>
            </a:pPr>
          </a:p>
        </p:txBody>
      </p:sp>
      <p:sp>
        <p:nvSpPr>
          <p:cNvPr id="50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8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Title Text</a:t>
            </a:r>
          </a:p>
        </p:txBody>
      </p:sp>
      <p:sp>
        <p:nvSpPr>
          <p:cNvPr id="73" name="Body Level One…"/>
          <p:cNvSpPr/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/>
          <p:nvPr>
            <p:ph type="body" sz="quarter" idx="13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</a:p>
        </p:txBody>
      </p:sp>
      <p:sp>
        <p:nvSpPr>
          <p:cNvPr id="75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Title Text</a:t>
            </a:r>
          </a:p>
        </p:txBody>
      </p:sp>
      <p:sp>
        <p:nvSpPr>
          <p:cNvPr id="83" name="Picture Placeholder 2"/>
          <p:cNvSpPr/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Body Level One…"/>
          <p:cNvSpPr/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/>
          <p:nvPr>
            <p:ph type="sldNum" sz="quarter" idx="2"/>
          </p:nvPr>
        </p:nvSpPr>
        <p:spPr>
          <a:xfrm>
            <a:off x="11095176" y="6404292"/>
            <a:ext cx="258624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e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jpe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.jpe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tif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jpe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e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itle 1"/>
          <p:cNvSpPr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Night Photography</a:t>
            </a:r>
          </a:p>
        </p:txBody>
      </p:sp>
      <p:sp>
        <p:nvSpPr>
          <p:cNvPr id="113" name="Subtitle 2"/>
          <p:cNvSpPr/>
          <p:nvPr>
            <p:ph type="subTitle" sz="quarter" idx="1"/>
          </p:nvPr>
        </p:nvSpPr>
        <p:spPr>
          <a:xfrm>
            <a:off x="1524000" y="3602037"/>
            <a:ext cx="9144000" cy="1185720"/>
          </a:xfrm>
          <a:prstGeom prst="rect">
            <a:avLst/>
          </a:prstGeom>
        </p:spPr>
        <p:txBody>
          <a:bodyPr/>
          <a:lstStyle/>
          <a:p>
            <a:pPr/>
            <a:r>
              <a:t>With</a:t>
            </a:r>
          </a:p>
          <a:p>
            <a:pPr/>
            <a:r>
              <a:t>Lynn Thompson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le 1"/>
          <p:cNvSpPr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/>
          <a:lstStyle/>
          <a:p>
            <a:pPr/>
            <a:r>
              <a:t>Why Photograph with no Light?</a:t>
            </a:r>
          </a:p>
        </p:txBody>
      </p:sp>
      <p:pic>
        <p:nvPicPr>
          <p:cNvPr id="116" name="Content Placeholder 4" descr="Content Placeholder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820118" y="247135"/>
            <a:ext cx="6039383" cy="608393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0" dir="0">
              <a:srgbClr val="000000">
                <a:alpha val="70000"/>
              </a:srgbClr>
            </a:outerShdw>
          </a:effectLst>
        </p:spPr>
      </p:pic>
      <p:sp>
        <p:nvSpPr>
          <p:cNvPr id="117" name="Text Placeholder 3"/>
          <p:cNvSpPr/>
          <p:nvPr>
            <p:ph type="body" sz="quarter" idx="1"/>
          </p:nvPr>
        </p:nvSpPr>
        <p:spPr>
          <a:xfrm>
            <a:off x="839787" y="2301409"/>
            <a:ext cx="3932239" cy="3567577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2400"/>
            </a:pPr>
            <a:r>
              <a:t>Sunburn is not a problem. </a:t>
            </a:r>
            <a:endParaRPr sz="1600"/>
          </a:p>
          <a:p>
            <a:pPr marL="0" indent="0">
              <a:buSzTx/>
              <a:buNone/>
              <a:defRPr sz="2400"/>
            </a:pPr>
            <a:r>
              <a:t>Familiar Places are not the Same.</a:t>
            </a:r>
            <a:endParaRPr sz="1600"/>
          </a:p>
          <a:p>
            <a:pPr marL="0" indent="0">
              <a:buSzTx/>
              <a:buNone/>
              <a:defRPr sz="2400"/>
            </a:pPr>
            <a:r>
              <a:t>We Enjoy a Challenge</a:t>
            </a:r>
            <a:endParaRPr sz="1600"/>
          </a:p>
          <a:p>
            <a:pPr marL="0" indent="0">
              <a:buSzTx/>
              <a:buNone/>
              <a:defRPr sz="2400"/>
            </a:pPr>
            <a:r>
              <a:t>It is a Unique Look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itle 1"/>
          <p:cNvSpPr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/>
          <a:lstStyle/>
          <a:p>
            <a:pPr/>
            <a:r>
              <a:t>Problems with Night Photography</a:t>
            </a:r>
          </a:p>
        </p:txBody>
      </p:sp>
      <p:pic>
        <p:nvPicPr>
          <p:cNvPr id="120" name="Content Placeholder 4" descr="Content Placeholder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486401" y="320074"/>
            <a:ext cx="6154867" cy="615486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0" dir="0">
              <a:srgbClr val="000000">
                <a:alpha val="70000"/>
              </a:srgbClr>
            </a:outerShdw>
          </a:effectLst>
        </p:spPr>
      </p:pic>
      <p:sp>
        <p:nvSpPr>
          <p:cNvPr id="121" name="Text Placeholder 3"/>
          <p:cNvSpPr/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2000"/>
            </a:pPr>
            <a:r>
              <a:t>You must know your camera very well.</a:t>
            </a:r>
            <a:endParaRPr sz="1600"/>
          </a:p>
          <a:p>
            <a:pPr marL="0" indent="0">
              <a:buSzTx/>
              <a:buNone/>
              <a:defRPr sz="2000"/>
            </a:pPr>
            <a:r>
              <a:t>Hard to find controls in the dark.</a:t>
            </a:r>
            <a:endParaRPr sz="1600"/>
          </a:p>
          <a:p>
            <a:pPr marL="0" indent="0">
              <a:buSzTx/>
              <a:buNone/>
              <a:defRPr sz="2000"/>
            </a:pPr>
            <a:r>
              <a:t>Difficult to focus at night.</a:t>
            </a:r>
            <a:endParaRPr sz="1600"/>
          </a:p>
          <a:p>
            <a:pPr marL="0" indent="0">
              <a:buSzTx/>
              <a:buNone/>
              <a:defRPr sz="2000"/>
            </a:pPr>
            <a:r>
              <a:t>Find infinity focus in the light and tape your lens down.</a:t>
            </a:r>
            <a:endParaRPr sz="1600"/>
          </a:p>
          <a:p>
            <a:pPr marL="0" indent="0">
              <a:buSzTx/>
              <a:buNone/>
              <a:defRPr sz="2000"/>
            </a:pPr>
            <a:r>
              <a:t>Be patient. </a:t>
            </a:r>
            <a:endParaRPr sz="1600"/>
          </a:p>
          <a:p>
            <a:pPr marL="0" indent="0">
              <a:buSzTx/>
              <a:buNone/>
              <a:defRPr sz="2000"/>
            </a:pPr>
            <a:r>
              <a:t>Respect those around you. Ambient light from your flashlight can ruin their photos.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itle 1"/>
          <p:cNvSpPr/>
          <p:nvPr>
            <p:ph type="title"/>
          </p:nvPr>
        </p:nvSpPr>
        <p:spPr>
          <a:xfrm>
            <a:off x="839787" y="457199"/>
            <a:ext cx="3932239" cy="898991"/>
          </a:xfrm>
          <a:prstGeom prst="rect">
            <a:avLst/>
          </a:prstGeom>
        </p:spPr>
        <p:txBody>
          <a:bodyPr/>
          <a:lstStyle/>
          <a:p>
            <a:pPr defTabSz="905255">
              <a:defRPr sz="2772"/>
            </a:pPr>
            <a:r>
              <a:t>Equipment</a:t>
            </a:r>
            <a:br/>
          </a:p>
        </p:txBody>
      </p:sp>
      <p:pic>
        <p:nvPicPr>
          <p:cNvPr id="124" name="Content Placeholder 4" descr="Content Placeholder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95404" y="457200"/>
            <a:ext cx="5733451" cy="57334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0" dir="0">
              <a:srgbClr val="000000">
                <a:alpha val="70000"/>
              </a:srgbClr>
            </a:outerShdw>
          </a:effectLst>
        </p:spPr>
      </p:pic>
      <p:sp>
        <p:nvSpPr>
          <p:cNvPr id="125" name="Text Placeholder 3"/>
          <p:cNvSpPr/>
          <p:nvPr>
            <p:ph type="body" sz="half" idx="1"/>
          </p:nvPr>
        </p:nvSpPr>
        <p:spPr>
          <a:xfrm>
            <a:off x="839787" y="1130156"/>
            <a:ext cx="3932239" cy="5198724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1800"/>
            </a:pPr>
            <a:r>
              <a:t>DSLR or Mirrorless Camera with Bulb Setting.</a:t>
            </a:r>
            <a:endParaRPr sz="1600"/>
          </a:p>
          <a:p>
            <a:pPr marL="0" indent="0">
              <a:buSzTx/>
              <a:buNone/>
              <a:defRPr sz="1800"/>
            </a:pPr>
            <a:r>
              <a:t>Lens, the faster the better. Wide often best for landscapes.</a:t>
            </a:r>
            <a:endParaRPr sz="1600"/>
          </a:p>
          <a:p>
            <a:pPr marL="0" indent="0">
              <a:buSzTx/>
              <a:buNone/>
              <a:defRPr sz="1800"/>
            </a:pPr>
            <a:r>
              <a:t>Tripod.</a:t>
            </a:r>
            <a:endParaRPr sz="1600"/>
          </a:p>
          <a:p>
            <a:pPr marL="0" indent="0">
              <a:buSzTx/>
              <a:buNone/>
              <a:defRPr sz="1800"/>
            </a:pPr>
            <a:r>
              <a:t>Cable Release. Intervalometer is better.</a:t>
            </a:r>
            <a:endParaRPr sz="1600"/>
          </a:p>
          <a:p>
            <a:pPr marL="0" indent="0">
              <a:buSzTx/>
              <a:buNone/>
              <a:defRPr sz="1800"/>
            </a:pPr>
            <a:r>
              <a:t>Small flashlight with red mode.</a:t>
            </a:r>
            <a:endParaRPr sz="1600"/>
          </a:p>
          <a:p>
            <a:pPr marL="0" indent="0">
              <a:buSzTx/>
              <a:buNone/>
              <a:defRPr sz="1800"/>
            </a:pPr>
            <a:r>
              <a:t>Smart phone or some way to time an exposure beyond 30 seconds for star trails. </a:t>
            </a:r>
            <a:endParaRPr sz="1600"/>
          </a:p>
          <a:p>
            <a:pPr marL="0" indent="0">
              <a:buSzTx/>
              <a:buNone/>
              <a:defRPr sz="1800"/>
            </a:pPr>
            <a:r>
              <a:t>Chair. (I’m lazy)</a:t>
            </a:r>
            <a:endParaRPr sz="1600"/>
          </a:p>
          <a:p>
            <a:pPr marL="0" indent="0">
              <a:buSzTx/>
              <a:buNone/>
              <a:defRPr sz="1800"/>
            </a:pPr>
            <a:r>
              <a:t>Proper clothes, it can get cold at night.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1"/>
          <p:cNvSpPr/>
          <p:nvPr>
            <p:ph type="title"/>
          </p:nvPr>
        </p:nvSpPr>
        <p:spPr>
          <a:xfrm>
            <a:off x="839787" y="415923"/>
            <a:ext cx="3932239" cy="1156022"/>
          </a:xfrm>
          <a:prstGeom prst="rect">
            <a:avLst/>
          </a:prstGeom>
        </p:spPr>
        <p:txBody>
          <a:bodyPr/>
          <a:lstStyle/>
          <a:p>
            <a:pPr/>
            <a:r>
              <a:t>Camera Setting</a:t>
            </a:r>
            <a:br/>
          </a:p>
        </p:txBody>
      </p:sp>
      <p:pic>
        <p:nvPicPr>
          <p:cNvPr id="128" name="Content Placeholder 4" descr="Content Placeholder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943208" y="568165"/>
            <a:ext cx="3712721" cy="556473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0" dir="0">
              <a:srgbClr val="000000">
                <a:alpha val="70000"/>
              </a:srgbClr>
            </a:outerShdw>
          </a:effectLst>
        </p:spPr>
      </p:pic>
      <p:sp>
        <p:nvSpPr>
          <p:cNvPr id="129" name="Text Placeholder 3"/>
          <p:cNvSpPr/>
          <p:nvPr>
            <p:ph type="body" sz="half" idx="1"/>
          </p:nvPr>
        </p:nvSpPr>
        <p:spPr>
          <a:xfrm>
            <a:off x="839787" y="1746606"/>
            <a:ext cx="5252094" cy="4122382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2000"/>
            </a:pPr>
            <a:r>
              <a:t>Shoot raw.</a:t>
            </a:r>
            <a:endParaRPr sz="1600"/>
          </a:p>
          <a:p>
            <a:pPr marL="0" indent="0">
              <a:buSzTx/>
              <a:buNone/>
              <a:defRPr sz="2000"/>
            </a:pPr>
            <a:r>
              <a:t>Auto white balance. Some recommend 3500K or Daylight.</a:t>
            </a:r>
            <a:endParaRPr sz="1600"/>
          </a:p>
          <a:p>
            <a:pPr marL="0" indent="0">
              <a:buSzTx/>
              <a:buNone/>
              <a:defRPr sz="2000"/>
            </a:pPr>
            <a:r>
              <a:t>Manual mode. </a:t>
            </a:r>
            <a:endParaRPr sz="1600"/>
          </a:p>
          <a:p>
            <a:pPr marL="0" indent="0">
              <a:buSzTx/>
              <a:buNone/>
              <a:defRPr sz="2000"/>
            </a:pPr>
            <a:r>
              <a:t>Focus at infinity and tape the lens down with gaffers tape.</a:t>
            </a:r>
            <a:endParaRPr sz="1600"/>
          </a:p>
          <a:p>
            <a:pPr marL="0" indent="0">
              <a:buSzTx/>
              <a:buNone/>
              <a:defRPr sz="2000"/>
            </a:pPr>
            <a:r>
              <a:t>Turn off long exposure noise reduction, VR, and image stabilization.</a:t>
            </a:r>
            <a:endParaRPr sz="1600"/>
          </a:p>
          <a:p>
            <a:pPr marL="0" indent="0">
              <a:buSzTx/>
              <a:buNone/>
              <a:defRPr sz="2000"/>
            </a:pPr>
            <a:r>
              <a:t>No filters on your lens.</a:t>
            </a:r>
            <a:endParaRPr sz="1600"/>
          </a:p>
          <a:p>
            <a:pPr marL="0" indent="0">
              <a:buSzTx/>
              <a:buNone/>
              <a:defRPr sz="2000"/>
            </a:pPr>
            <a:r>
              <a:t>Cable release if available.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itle 1"/>
          <p:cNvSpPr/>
          <p:nvPr>
            <p:ph type="title"/>
          </p:nvPr>
        </p:nvSpPr>
        <p:spPr>
          <a:xfrm>
            <a:off x="839787" y="457200"/>
            <a:ext cx="3932239" cy="755151"/>
          </a:xfrm>
          <a:prstGeom prst="rect">
            <a:avLst/>
          </a:prstGeom>
        </p:spPr>
        <p:txBody>
          <a:bodyPr/>
          <a:lstStyle/>
          <a:p>
            <a:pPr/>
            <a:r>
              <a:t>Stars as Points of Light</a:t>
            </a:r>
          </a:p>
        </p:txBody>
      </p:sp>
      <p:pic>
        <p:nvPicPr>
          <p:cNvPr id="132" name="Content Placeholder 4" descr="Content Placeholder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302842" y="218973"/>
            <a:ext cx="4399246" cy="642896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0" dir="0">
              <a:srgbClr val="000000">
                <a:alpha val="70000"/>
              </a:srgbClr>
            </a:outerShdw>
          </a:effectLst>
        </p:spPr>
      </p:pic>
      <p:sp>
        <p:nvSpPr>
          <p:cNvPr id="133" name="Text Placeholder 3"/>
          <p:cNvSpPr/>
          <p:nvPr>
            <p:ph type="body" sz="half" idx="1"/>
          </p:nvPr>
        </p:nvSpPr>
        <p:spPr>
          <a:xfrm>
            <a:off x="839788" y="1397284"/>
            <a:ext cx="4461677" cy="4471704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1600"/>
            </a:pPr>
            <a:r>
              <a:t>Works best with fast lens and camera that records at high ISO settings.</a:t>
            </a:r>
          </a:p>
          <a:p>
            <a:pPr marL="0" indent="0">
              <a:buSzTx/>
              <a:buNone/>
              <a:defRPr sz="1600"/>
            </a:pPr>
            <a:r>
              <a:t>The 500 Rule. Divide the focal length of your lens into 500 to get the shutter speed before before the stars start to “trail.”</a:t>
            </a:r>
          </a:p>
          <a:p>
            <a:pPr marL="0" indent="0">
              <a:buSzTx/>
              <a:buNone/>
              <a:defRPr sz="1600"/>
            </a:pPr>
            <a:r>
              <a:t>500 divided by 24 mm lens equals 20 seconds. </a:t>
            </a:r>
          </a:p>
          <a:p>
            <a:pPr marL="0" indent="0">
              <a:buSzTx/>
              <a:buNone/>
              <a:defRPr sz="1600"/>
            </a:pPr>
            <a:r>
              <a:t>500 divided by 35 mm lens equals 14 seconds.</a:t>
            </a:r>
          </a:p>
          <a:p>
            <a:pPr marL="0" indent="0">
              <a:buSzTx/>
              <a:buNone/>
              <a:defRPr sz="1600"/>
            </a:pPr>
            <a:r>
              <a:t>500 divided by 14 mm lens equals 36 seconds.</a:t>
            </a:r>
          </a:p>
          <a:p>
            <a:pPr marL="0" indent="0">
              <a:buSzTx/>
              <a:buNone/>
              <a:defRPr sz="1600"/>
            </a:pPr>
            <a:r>
              <a:t>Longer lens means a shorter shutter speed before the stars begins to blur.</a:t>
            </a:r>
          </a:p>
          <a:p>
            <a:pPr marL="0" indent="0">
              <a:buSzTx/>
              <a:buNone/>
              <a:defRPr sz="1600"/>
            </a:pPr>
            <a:r>
              <a:t>My basic starting point for a 24 mm lens is f2.8, 20 seconds, ISO 3200. </a:t>
            </a:r>
          </a:p>
          <a:p>
            <a:pPr marL="0" indent="0">
              <a:buSzTx/>
              <a:buNone/>
              <a:defRPr sz="1600"/>
            </a:pPr>
            <a:r>
              <a:t>If your fastest lens is f4, use the same settings but you may need to adjust the ISO to 6400.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 1"/>
          <p:cNvSpPr/>
          <p:nvPr>
            <p:ph type="title"/>
          </p:nvPr>
        </p:nvSpPr>
        <p:spPr>
          <a:xfrm>
            <a:off x="839787" y="457199"/>
            <a:ext cx="3932239" cy="662685"/>
          </a:xfrm>
          <a:prstGeom prst="rect">
            <a:avLst/>
          </a:prstGeom>
        </p:spPr>
        <p:txBody>
          <a:bodyPr/>
          <a:lstStyle/>
          <a:p>
            <a:pPr/>
            <a:r>
              <a:t>Shooting Star Trails</a:t>
            </a:r>
          </a:p>
        </p:txBody>
      </p:sp>
      <p:pic>
        <p:nvPicPr>
          <p:cNvPr id="136" name="Content Placeholder 4" descr="Content Placeholder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958904" y="1409475"/>
            <a:ext cx="5912642" cy="359404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0" dir="0">
              <a:srgbClr val="000000">
                <a:alpha val="70000"/>
              </a:srgbClr>
            </a:outerShdw>
          </a:effectLst>
        </p:spPr>
      </p:pic>
      <p:sp>
        <p:nvSpPr>
          <p:cNvPr id="137" name="Text Placeholder 3"/>
          <p:cNvSpPr/>
          <p:nvPr>
            <p:ph type="body" sz="half" idx="1"/>
          </p:nvPr>
        </p:nvSpPr>
        <p:spPr>
          <a:xfrm>
            <a:off x="839788" y="1119883"/>
            <a:ext cx="4872643" cy="5239819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81000"/>
              </a:lnSpc>
              <a:buSzTx/>
              <a:buNone/>
              <a:defRPr sz="2000"/>
            </a:pPr>
            <a:r>
              <a:t>Stars standstill but the earth rotates leaving the illusion that the heavens are moving.</a:t>
            </a:r>
            <a:endParaRPr sz="1600"/>
          </a:p>
          <a:p>
            <a:pPr marL="0" indent="0">
              <a:lnSpc>
                <a:spcPct val="81000"/>
              </a:lnSpc>
              <a:buSzTx/>
              <a:buNone/>
              <a:defRPr sz="2000"/>
            </a:pPr>
            <a:r>
              <a:t>One option is to use a very long shutter speed of 60 minutes or more. Sensor heats up causing noise. </a:t>
            </a:r>
            <a:endParaRPr sz="1600"/>
          </a:p>
          <a:p>
            <a:pPr marL="0" indent="0">
              <a:lnSpc>
                <a:spcPct val="81000"/>
              </a:lnSpc>
              <a:buSzTx/>
              <a:buNone/>
              <a:defRPr sz="2000"/>
            </a:pPr>
            <a:r>
              <a:t>Second option is to shoot multiple shorter exposures and combine them in PS or some other software. I use 6 to 10 minute exposures. I like a minimum of ten 6 minute exposures. </a:t>
            </a:r>
            <a:endParaRPr sz="1600"/>
          </a:p>
          <a:p>
            <a:pPr marL="0" indent="0">
              <a:lnSpc>
                <a:spcPct val="81000"/>
              </a:lnSpc>
              <a:buSzTx/>
              <a:buNone/>
              <a:defRPr sz="2000"/>
            </a:pPr>
            <a:r>
              <a:t>Use a high ISO test shot. </a:t>
            </a:r>
            <a:endParaRPr sz="1600"/>
          </a:p>
          <a:p>
            <a:pPr marL="0" indent="0">
              <a:lnSpc>
                <a:spcPct val="81000"/>
              </a:lnSpc>
              <a:buSzTx/>
              <a:buNone/>
              <a:defRPr sz="2000"/>
            </a:pPr>
            <a:r>
              <a:t>Manual mode. </a:t>
            </a:r>
            <a:endParaRPr sz="1600"/>
          </a:p>
          <a:p>
            <a:pPr marL="0" indent="0">
              <a:lnSpc>
                <a:spcPct val="81000"/>
              </a:lnSpc>
              <a:buSzTx/>
              <a:buNone/>
              <a:defRPr sz="2000"/>
            </a:pPr>
            <a:r>
              <a:t>ISO 6400 at 1 second. </a:t>
            </a:r>
            <a:endParaRPr sz="1600"/>
          </a:p>
          <a:p>
            <a:pPr marL="0" indent="0">
              <a:lnSpc>
                <a:spcPct val="81000"/>
              </a:lnSpc>
              <a:buSzTx/>
              <a:buNone/>
              <a:defRPr sz="2000"/>
            </a:pPr>
            <a:r>
              <a:t>1 second at ISO 6400 equals 1 minute at ISO 100. Easy?</a:t>
            </a:r>
            <a:endParaRPr sz="1600"/>
          </a:p>
          <a:p>
            <a:pPr marL="0" indent="0">
              <a:lnSpc>
                <a:spcPct val="81000"/>
              </a:lnSpc>
              <a:buSzTx/>
              <a:buNone/>
              <a:defRPr sz="2000"/>
            </a:pPr>
            <a:r>
              <a:t>My base is ISO 400, f5.6, 10 minutes.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itle 1"/>
          <p:cNvSpPr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/>
          <a:lstStyle/>
          <a:p>
            <a:pPr/>
            <a:r>
              <a:t>“Milky Way over Picket Post Mountain”</a:t>
            </a:r>
          </a:p>
        </p:txBody>
      </p:sp>
      <p:pic>
        <p:nvPicPr>
          <p:cNvPr id="140" name="Content Placeholder 4" descr="Content Placeholder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856227" y="457200"/>
            <a:ext cx="5840968" cy="584096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0" dir="0">
              <a:srgbClr val="000000">
                <a:alpha val="70000"/>
              </a:srgbClr>
            </a:outerShdw>
          </a:effectLst>
        </p:spPr>
      </p:pic>
      <p:sp>
        <p:nvSpPr>
          <p:cNvPr id="141" name="Text Placeholder 3"/>
          <p:cNvSpPr/>
          <p:nvPr>
            <p:ph type="body" sz="quarter" idx="1"/>
          </p:nvPr>
        </p:nvSpPr>
        <p:spPr>
          <a:xfrm>
            <a:off x="839787" y="2825392"/>
            <a:ext cx="3932239" cy="3043596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2000"/>
            </a:pPr>
            <a:r>
              <a:t>Shot at:</a:t>
            </a:r>
            <a:endParaRPr sz="1600"/>
          </a:p>
          <a:p>
            <a:pPr marL="0" indent="0">
              <a:buSzTx/>
              <a:buNone/>
              <a:defRPr sz="2000"/>
            </a:pPr>
            <a:r>
              <a:t>ISO 6400</a:t>
            </a:r>
            <a:endParaRPr sz="1600"/>
          </a:p>
          <a:p>
            <a:pPr marL="0" indent="0">
              <a:buSzTx/>
              <a:buNone/>
              <a:defRPr sz="2000"/>
            </a:pPr>
            <a:r>
              <a:t>F2.8</a:t>
            </a:r>
            <a:endParaRPr sz="1600"/>
          </a:p>
          <a:p>
            <a:pPr marL="0" indent="0">
              <a:buSzTx/>
              <a:buNone/>
              <a:defRPr sz="2000"/>
            </a:pPr>
            <a:r>
              <a:t>20 Seconds</a:t>
            </a:r>
            <a:endParaRPr sz="1600"/>
          </a:p>
          <a:p>
            <a:pPr marL="0" indent="0">
              <a:buSzTx/>
              <a:buNone/>
              <a:defRPr sz="2000"/>
            </a:pPr>
            <a:r>
              <a:t>14 MM lens, full frame camera</a:t>
            </a:r>
            <a:endParaRPr sz="1600"/>
          </a:p>
          <a:p>
            <a:pPr marL="0" indent="0">
              <a:buSzTx/>
              <a:buNone/>
              <a:defRPr sz="2000"/>
            </a:pPr>
            <a:r>
              <a:t>April 18, 2015</a:t>
            </a:r>
            <a:endParaRPr sz="1600"/>
          </a:p>
          <a:p>
            <a:pPr marL="0" indent="0">
              <a:buSzTx/>
              <a:buNone/>
              <a:defRPr sz="2000"/>
            </a:pPr>
            <a:r>
              <a:t>Between 9:00 and 10:00 PM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