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Night Photography</a:t>
            </a:r>
          </a:p>
        </p:txBody>
      </p:sp>
      <p:sp>
        <p:nvSpPr>
          <p:cNvPr id="113" name="Subtitle 2"/>
          <p:cNvSpPr/>
          <p:nvPr>
            <p:ph type="subTitle" sz="quarter" idx="1"/>
          </p:nvPr>
        </p:nvSpPr>
        <p:spPr>
          <a:xfrm>
            <a:off x="1524000" y="3602037"/>
            <a:ext cx="9144000" cy="1185720"/>
          </a:xfrm>
          <a:prstGeom prst="rect">
            <a:avLst/>
          </a:prstGeom>
        </p:spPr>
        <p:txBody>
          <a:bodyPr/>
          <a:lstStyle/>
          <a:p>
            <a:pPr/>
            <a:r>
              <a:t>With</a:t>
            </a:r>
          </a:p>
          <a:p>
            <a:pPr/>
            <a:r>
              <a:t>Lynn Thompson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  <a:r>
              <a:t>Why Photograph with no Light?</a:t>
            </a:r>
          </a:p>
        </p:txBody>
      </p:sp>
      <p:pic>
        <p:nvPicPr>
          <p:cNvPr id="11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0118" y="247135"/>
            <a:ext cx="6039383" cy="60839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17" name="Text Placeholder 3"/>
          <p:cNvSpPr/>
          <p:nvPr>
            <p:ph type="body" sz="quarter" idx="1"/>
          </p:nvPr>
        </p:nvSpPr>
        <p:spPr>
          <a:xfrm>
            <a:off x="839787" y="2301409"/>
            <a:ext cx="3932239" cy="35675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t>Sunburn is not a problem. </a:t>
            </a:r>
            <a:endParaRPr sz="1600"/>
          </a:p>
          <a:p>
            <a:pPr marL="0" indent="0">
              <a:buSzTx/>
              <a:buNone/>
              <a:defRPr sz="2400"/>
            </a:pPr>
            <a:r>
              <a:t>Familiar Places are not the Same.</a:t>
            </a:r>
            <a:endParaRPr sz="1600"/>
          </a:p>
          <a:p>
            <a:pPr marL="0" indent="0">
              <a:buSzTx/>
              <a:buNone/>
              <a:defRPr sz="2400"/>
            </a:pPr>
            <a:r>
              <a:t>We Enjoy a Challenge</a:t>
            </a:r>
            <a:endParaRPr sz="1600"/>
          </a:p>
          <a:p>
            <a:pPr marL="0" indent="0">
              <a:buSzTx/>
              <a:buNone/>
              <a:defRPr sz="2400"/>
            </a:pPr>
            <a:r>
              <a:t>It is a Unique Look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  <a:r>
              <a:t>Problems with Night Photography</a:t>
            </a:r>
          </a:p>
        </p:txBody>
      </p:sp>
      <p:pic>
        <p:nvPicPr>
          <p:cNvPr id="12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1" y="320074"/>
            <a:ext cx="6154867" cy="6154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21" name="Text Placeholder 3"/>
          <p:cNvSpPr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t>You must know your camera very well.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Hard to find controls in the dark.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Difficult to focus at night.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Find infinity focus in the light and tape your lens down.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Be patient. 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Respect those around you. Ambient light from your flashlight can ruin their photos.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/>
          <p:nvPr>
            <p:ph type="title"/>
          </p:nvPr>
        </p:nvSpPr>
        <p:spPr>
          <a:xfrm>
            <a:off x="839787" y="457199"/>
            <a:ext cx="3932239" cy="898991"/>
          </a:xfrm>
          <a:prstGeom prst="rect">
            <a:avLst/>
          </a:prstGeom>
        </p:spPr>
        <p:txBody>
          <a:bodyPr/>
          <a:lstStyle/>
          <a:p>
            <a:pPr defTabSz="905255">
              <a:defRPr sz="2772"/>
            </a:pPr>
            <a:r>
              <a:t>Equipment</a:t>
            </a:r>
            <a:br/>
          </a:p>
        </p:txBody>
      </p:sp>
      <p:pic>
        <p:nvPicPr>
          <p:cNvPr id="124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5404" y="457200"/>
            <a:ext cx="5733451" cy="5733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25" name="Text Placeholder 3"/>
          <p:cNvSpPr/>
          <p:nvPr>
            <p:ph type="body" sz="half" idx="1"/>
          </p:nvPr>
        </p:nvSpPr>
        <p:spPr>
          <a:xfrm>
            <a:off x="839787" y="1130156"/>
            <a:ext cx="3932239" cy="519872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/>
            </a:pPr>
            <a:r>
              <a:t>DSLR or Mirrorless Camera with Bulb Setting.</a:t>
            </a:r>
            <a:endParaRPr sz="1600"/>
          </a:p>
          <a:p>
            <a:pPr marL="0" indent="0">
              <a:buSzTx/>
              <a:buNone/>
              <a:defRPr sz="1800"/>
            </a:pPr>
            <a:r>
              <a:t>Lens, the faster the better. Wide often best for landscapes.</a:t>
            </a:r>
            <a:endParaRPr sz="1600"/>
          </a:p>
          <a:p>
            <a:pPr marL="0" indent="0">
              <a:buSzTx/>
              <a:buNone/>
              <a:defRPr sz="1800"/>
            </a:pPr>
            <a:r>
              <a:t>Tripod.</a:t>
            </a:r>
            <a:endParaRPr sz="1600"/>
          </a:p>
          <a:p>
            <a:pPr marL="0" indent="0">
              <a:buSzTx/>
              <a:buNone/>
              <a:defRPr sz="1800"/>
            </a:pPr>
            <a:r>
              <a:t>Cable Release. Intervalometer is better.</a:t>
            </a:r>
            <a:endParaRPr sz="1600"/>
          </a:p>
          <a:p>
            <a:pPr marL="0" indent="0">
              <a:buSzTx/>
              <a:buNone/>
              <a:defRPr sz="1800"/>
            </a:pPr>
            <a:r>
              <a:t>Small flashlight with red mode.</a:t>
            </a:r>
            <a:endParaRPr sz="1600"/>
          </a:p>
          <a:p>
            <a:pPr marL="0" indent="0">
              <a:buSzTx/>
              <a:buNone/>
              <a:defRPr sz="1800"/>
            </a:pPr>
            <a:r>
              <a:t>Smart phone or some way to time an exposure beyond 30 seconds for star trails. </a:t>
            </a:r>
            <a:endParaRPr sz="1600"/>
          </a:p>
          <a:p>
            <a:pPr marL="0" indent="0">
              <a:buSzTx/>
              <a:buNone/>
              <a:defRPr sz="1800"/>
            </a:pPr>
            <a:r>
              <a:t>Chair. (I’m lazy)</a:t>
            </a:r>
            <a:endParaRPr sz="1600"/>
          </a:p>
          <a:p>
            <a:pPr marL="0" indent="0">
              <a:buSzTx/>
              <a:buNone/>
              <a:defRPr sz="1800"/>
            </a:pPr>
            <a:r>
              <a:t>Proper clothes, it can get cold at night.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/>
          <p:nvPr>
            <p:ph type="title"/>
          </p:nvPr>
        </p:nvSpPr>
        <p:spPr>
          <a:xfrm>
            <a:off x="839787" y="415923"/>
            <a:ext cx="3932239" cy="1156022"/>
          </a:xfrm>
          <a:prstGeom prst="rect">
            <a:avLst/>
          </a:prstGeom>
        </p:spPr>
        <p:txBody>
          <a:bodyPr/>
          <a:lstStyle/>
          <a:p>
            <a:pPr/>
            <a:r>
              <a:t>Camera Setting</a:t>
            </a:r>
            <a:br/>
          </a:p>
        </p:txBody>
      </p:sp>
      <p:pic>
        <p:nvPicPr>
          <p:cNvPr id="12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208" y="568165"/>
            <a:ext cx="3712721" cy="55647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29" name="Text Placeholder 3"/>
          <p:cNvSpPr/>
          <p:nvPr>
            <p:ph type="body" sz="half" idx="1"/>
          </p:nvPr>
        </p:nvSpPr>
        <p:spPr>
          <a:xfrm>
            <a:off x="839787" y="1746606"/>
            <a:ext cx="5252094" cy="412238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t>Shoot raw.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Auto white balance. Some recommend 3500K or Daylight.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Manual mode. 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Focus at infinity and tape the lens down with gaffers tape.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Turn off long exposure noise reduction, VR, and image stabilization.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No filters on your lens.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Cable release if available.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/>
          <p:nvPr>
            <p:ph type="title"/>
          </p:nvPr>
        </p:nvSpPr>
        <p:spPr>
          <a:xfrm>
            <a:off x="839787" y="457200"/>
            <a:ext cx="3932239" cy="755151"/>
          </a:xfrm>
          <a:prstGeom prst="rect">
            <a:avLst/>
          </a:prstGeom>
        </p:spPr>
        <p:txBody>
          <a:bodyPr/>
          <a:lstStyle/>
          <a:p>
            <a:pPr/>
            <a:r>
              <a:t>Stars as Points of Light</a:t>
            </a:r>
          </a:p>
        </p:txBody>
      </p:sp>
      <p:pic>
        <p:nvPicPr>
          <p:cNvPr id="13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842" y="218973"/>
            <a:ext cx="4399246" cy="64289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33" name="Text Placeholder 3"/>
          <p:cNvSpPr/>
          <p:nvPr>
            <p:ph type="body" sz="half" idx="1"/>
          </p:nvPr>
        </p:nvSpPr>
        <p:spPr>
          <a:xfrm>
            <a:off x="839788" y="1397284"/>
            <a:ext cx="4461677" cy="447170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/>
            </a:pPr>
            <a:r>
              <a:t>Works best with fast lens and camera that records at high ISO settings.</a:t>
            </a:r>
          </a:p>
          <a:p>
            <a:pPr marL="0" indent="0">
              <a:buSzTx/>
              <a:buNone/>
              <a:defRPr sz="1600"/>
            </a:pPr>
            <a:r>
              <a:t>The 500 Rule. Divide the focal length of your lens into 500 to get the shutter speed before before the stars start to “trail.”</a:t>
            </a:r>
          </a:p>
          <a:p>
            <a:pPr marL="0" indent="0">
              <a:buSzTx/>
              <a:buNone/>
              <a:defRPr sz="1600"/>
            </a:pPr>
            <a:r>
              <a:t>500 divided by 24 mm lens equals 20 seconds. </a:t>
            </a:r>
          </a:p>
          <a:p>
            <a:pPr marL="0" indent="0">
              <a:buSzTx/>
              <a:buNone/>
              <a:defRPr sz="1600"/>
            </a:pPr>
            <a:r>
              <a:t>500 divided by 35 mm lens equals 14 seconds.</a:t>
            </a:r>
          </a:p>
          <a:p>
            <a:pPr marL="0" indent="0">
              <a:buSzTx/>
              <a:buNone/>
              <a:defRPr sz="1600"/>
            </a:pPr>
            <a:r>
              <a:t>500 divided by 14 mm lens equals 36 seconds.</a:t>
            </a:r>
          </a:p>
          <a:p>
            <a:pPr marL="0" indent="0">
              <a:buSzTx/>
              <a:buNone/>
              <a:defRPr sz="1600"/>
            </a:pPr>
            <a:r>
              <a:t>Longer lens means a shorter shutter speed before the stars begins to blur.</a:t>
            </a:r>
          </a:p>
          <a:p>
            <a:pPr marL="0" indent="0">
              <a:buSzTx/>
              <a:buNone/>
              <a:defRPr sz="1600"/>
            </a:pPr>
            <a:r>
              <a:t>My basic starting point for a 24 mm lens is f2.8, 20 seconds, ISO 3200. </a:t>
            </a:r>
          </a:p>
          <a:p>
            <a:pPr marL="0" indent="0">
              <a:buSzTx/>
              <a:buNone/>
              <a:defRPr sz="1600"/>
            </a:pPr>
            <a:r>
              <a:t>If your fastest lens is f4, use the same settings but you may need to adjust the ISO to 6400.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/>
          <p:nvPr>
            <p:ph type="title"/>
          </p:nvPr>
        </p:nvSpPr>
        <p:spPr>
          <a:xfrm>
            <a:off x="839787" y="457199"/>
            <a:ext cx="3932239" cy="662685"/>
          </a:xfrm>
          <a:prstGeom prst="rect">
            <a:avLst/>
          </a:prstGeom>
        </p:spPr>
        <p:txBody>
          <a:bodyPr/>
          <a:lstStyle/>
          <a:p>
            <a:pPr/>
            <a:r>
              <a:t>Shooting Star Trails</a:t>
            </a:r>
          </a:p>
        </p:txBody>
      </p:sp>
      <p:pic>
        <p:nvPicPr>
          <p:cNvPr id="13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8904" y="1409475"/>
            <a:ext cx="5912642" cy="35940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37" name="Text Placeholder 3"/>
          <p:cNvSpPr/>
          <p:nvPr>
            <p:ph type="body" sz="half" idx="1"/>
          </p:nvPr>
        </p:nvSpPr>
        <p:spPr>
          <a:xfrm>
            <a:off x="839788" y="1119883"/>
            <a:ext cx="4872643" cy="523981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Stars standstill but the earth rotates leaving the illusion that the heavens are moving.</a:t>
            </a:r>
            <a:endParaRPr sz="16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One option is to use a very long shutter speed of 60 minutes or more. Sensor heats up causing noise. </a:t>
            </a:r>
            <a:endParaRPr sz="16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Second option is to shoot multiple shorter exposures and combine them in PS or some other software. I use 6 to 10 minute exposures. I like a minimum of ten 6 minute exposures. </a:t>
            </a:r>
            <a:endParaRPr sz="16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Use a high ISO test shot. </a:t>
            </a:r>
            <a:endParaRPr sz="16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Manual mode. </a:t>
            </a:r>
            <a:endParaRPr sz="16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ISO 6400 at 1 second. </a:t>
            </a:r>
            <a:endParaRPr sz="16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1 second at ISO 6400 equals 1 minute at ISO 100. Easy?</a:t>
            </a:r>
            <a:endParaRPr sz="16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My base is ISO 400, f5.6, 10 minutes.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  <a:r>
              <a:t>“Milky Way over Picket Post Mountain”</a:t>
            </a:r>
          </a:p>
        </p:txBody>
      </p:sp>
      <p:pic>
        <p:nvPicPr>
          <p:cNvPr id="14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6227" y="457200"/>
            <a:ext cx="5840968" cy="58409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41" name="Text Placeholder 3"/>
          <p:cNvSpPr/>
          <p:nvPr>
            <p:ph type="body" sz="quarter" idx="1"/>
          </p:nvPr>
        </p:nvSpPr>
        <p:spPr>
          <a:xfrm>
            <a:off x="839787" y="2825392"/>
            <a:ext cx="3932239" cy="304359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t>Shot at: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ISO 6400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F2.8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20 Seconds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14 MM lens, full frame camera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April 18, 2015</a:t>
            </a:r>
            <a:endParaRPr sz="1600"/>
          </a:p>
          <a:p>
            <a:pPr marL="0" indent="0">
              <a:buSzTx/>
              <a:buNone/>
              <a:defRPr sz="2000"/>
            </a:pPr>
            <a:r>
              <a:t>Between 9:00 and 10:00 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